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65DEF-08E7-5AA3-7C2B-DF93E6B58D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B94977-28B5-5927-6E89-4215431149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4A574-BC50-70CA-3249-6FCD4CB99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A157-B324-4FA8-A13D-A47D42DC2C01}" type="datetimeFigureOut">
              <a:rPr lang="en-IN" smtClean="0"/>
              <a:t>10-07-2023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2D0D3-1004-2CBF-C27D-23AE118EA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111462-02EF-0619-82E9-280D87AD8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4334-8011-4D02-90C2-014144200D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2054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9A7CD-7840-4229-9703-D38C2944F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7615BA-9196-5686-5307-324F5CC242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1FEF4-A27F-7227-B3BA-B19487A63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A157-B324-4FA8-A13D-A47D42DC2C01}" type="datetimeFigureOut">
              <a:rPr lang="en-IN" smtClean="0"/>
              <a:t>10-07-2023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16C49-8418-A0D2-6879-6E6D155F6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4ACF22-1F1A-5C16-47A5-219395EEA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4334-8011-4D02-90C2-014144200D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8338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4B3590-91FD-FFA5-8CCF-515F63402A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AF24C5-D613-519B-27BF-9E888A2CF4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02796D-CCB8-70DA-2290-3674673D9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A157-B324-4FA8-A13D-A47D42DC2C01}" type="datetimeFigureOut">
              <a:rPr lang="en-IN" smtClean="0"/>
              <a:t>10-07-2023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C4421-E37F-2E57-E5F2-F10521D52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D15774-EC7A-9FD7-BB1F-F21FF54FC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4334-8011-4D02-90C2-014144200D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3330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EC78A-54B0-2152-FB43-0DCEBC733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74CF2-793F-F3DD-FB03-0C9CAC326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9FD49-6CBE-1F5B-BB8D-830D594D7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A157-B324-4FA8-A13D-A47D42DC2C01}" type="datetimeFigureOut">
              <a:rPr lang="en-IN" smtClean="0"/>
              <a:t>10-07-2023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32E5DD-8066-0A20-073F-9AFD83C76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F4E083-68B3-05A4-7A5F-2906B8627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4334-8011-4D02-90C2-014144200D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9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EC59A-35B6-D458-B42B-0696830FD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1BD70C-BB8F-F0C6-44BE-4E9826135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9CB04-ED32-76C3-3C18-3DC02B46F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A157-B324-4FA8-A13D-A47D42DC2C01}" type="datetimeFigureOut">
              <a:rPr lang="en-IN" smtClean="0"/>
              <a:t>10-07-2023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C33FA-54F1-4BEC-9255-248DD5751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B1351F-0E07-493A-EFD8-B2F71A65C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4334-8011-4D02-90C2-014144200D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1717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56277-5ABE-6E1D-E69F-B1633FEBB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8ADED-03D1-737B-3C88-B878A8B3DA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0638A4-A5A4-4851-F131-43AEEABFBA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202DCE-1C13-AA10-D690-C995D60F0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A157-B324-4FA8-A13D-A47D42DC2C01}" type="datetimeFigureOut">
              <a:rPr lang="en-IN" smtClean="0"/>
              <a:t>10-07-2023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0F8347-805B-D0A6-6162-5B37F94A3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C104BB-5F53-E83C-D31C-2D6416640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4334-8011-4D02-90C2-014144200D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0968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60313-0AE6-D318-98E1-E37ADC2C5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66F92-A9A7-E5CD-816C-4CE363EB2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F3480A-BA06-E763-6BEC-4DE6F18998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6F6334-D489-5306-55A1-621F74FD7B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3F11CC-78BE-4E49-FB60-B725B8721B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4D8EBD-0573-0B46-A68A-42FEC4A31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A157-B324-4FA8-A13D-A47D42DC2C01}" type="datetimeFigureOut">
              <a:rPr lang="en-IN" smtClean="0"/>
              <a:t>10-07-2023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2DA53B-D39A-7D51-868C-0182901E7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918250-9FB6-4F43-B7CE-A772ADD74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4334-8011-4D02-90C2-014144200D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998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68D7A-FEBF-A241-CA9A-F5BDB583C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DF0288-0481-5729-D18E-4957A1CDB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A157-B324-4FA8-A13D-A47D42DC2C01}" type="datetimeFigureOut">
              <a:rPr lang="en-IN" smtClean="0"/>
              <a:t>10-07-2023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3F4231-D99B-7142-F1B5-CFA0CA5EC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97638A-745E-B626-1E1D-AE182AA86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4334-8011-4D02-90C2-014144200D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3982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36A73A-A615-432A-7AB0-27ABC2EC6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A157-B324-4FA8-A13D-A47D42DC2C01}" type="datetimeFigureOut">
              <a:rPr lang="en-IN" smtClean="0"/>
              <a:t>10-07-2023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062E35-CD68-7381-1CE5-2EBD76AF8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6B1C51-313B-FD4F-8FF6-5652EA5E6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4334-8011-4D02-90C2-014144200D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0576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B034C-2F5E-CDD8-10A3-FDA62A54E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41BEA-58EA-406B-86C6-725DEC325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A9E957-0BDD-A47F-C123-0465D91F56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CA7A41-4524-FC27-9E05-128CFBB9F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A157-B324-4FA8-A13D-A47D42DC2C01}" type="datetimeFigureOut">
              <a:rPr lang="en-IN" smtClean="0"/>
              <a:t>10-07-2023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5F54E2-343F-5C0F-C586-96CA43FE4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2720CB-2486-DE22-F015-19C4A38EF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4334-8011-4D02-90C2-014144200D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760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01F0C-47AE-BE23-B1A6-1A6FA7C14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D9C86D-0D21-E43B-338A-EBD2C97741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0BE0BE-FB00-7AD1-1159-C3CE6C81BF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9C564-5028-8724-87CD-A62AA81D8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A157-B324-4FA8-A13D-A47D42DC2C01}" type="datetimeFigureOut">
              <a:rPr lang="en-IN" smtClean="0"/>
              <a:t>10-07-2023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797D0C-53BF-4445-132D-ED724645F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6356C7-D913-0905-94E5-8350B5C6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D4334-8011-4D02-90C2-014144200D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0040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23392A-15E9-7605-3279-64358818D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EB17B8-459A-37C8-8C16-746A26F67E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5DC3FB-2977-7A04-8FFB-2F30EB21CF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9A157-B324-4FA8-A13D-A47D42DC2C01}" type="datetimeFigureOut">
              <a:rPr lang="en-IN" smtClean="0"/>
              <a:t>10-07-2023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BB6D5-4EE4-A4F0-97B4-D855975030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BCDEE-B25F-F8C7-C245-C47CF86CB0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D4334-8011-4D02-90C2-014144200D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8015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onomicsdiscussion.net/sales/baumols-sales-maximisation-hypothesis-firm-economics/25586" TargetMode="External"/><Relationship Id="rId2" Type="http://schemas.openxmlformats.org/officeDocument/2006/relationships/hyperlink" Target="https://www.yourarticlelibrary.com/economics/baumols-sales-or-revenue-maximisation-theory-assumptions-explanation-and-criticisms/2898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07BCADF-5818-9ABB-5769-86CB0A20038D}"/>
              </a:ext>
            </a:extLst>
          </p:cNvPr>
          <p:cNvSpPr txBox="1"/>
          <p:nvPr/>
        </p:nvSpPr>
        <p:spPr>
          <a:xfrm>
            <a:off x="1664414" y="2421961"/>
            <a:ext cx="901043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TOPIC – </a:t>
            </a:r>
            <a:r>
              <a:rPr lang="en-US" sz="2000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SALES MAXIMIZATION HYPOTHESIS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  YEAR- THIRD	SEMESTER-6    SESSION -2019-2020</a:t>
            </a: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C9C5B8-9DD6-01AD-87FA-04771E31A56F}"/>
              </a:ext>
            </a:extLst>
          </p:cNvPr>
          <p:cNvSpPr txBox="1"/>
          <p:nvPr/>
        </p:nvSpPr>
        <p:spPr>
          <a:xfrm>
            <a:off x="1140431" y="2074708"/>
            <a:ext cx="94727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PAPER NAME – </a:t>
            </a:r>
            <a:r>
              <a:rPr lang="en-US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ECONOMICS</a:t>
            </a:r>
            <a:endParaRPr lang="en-IN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31BF2E-5258-DA6A-05FE-A475A1799FDC}"/>
              </a:ext>
            </a:extLst>
          </p:cNvPr>
          <p:cNvSpPr txBox="1"/>
          <p:nvPr/>
        </p:nvSpPr>
        <p:spPr>
          <a:xfrm>
            <a:off x="3719245" y="4068566"/>
            <a:ext cx="65857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PREPARED BY</a:t>
            </a:r>
          </a:p>
          <a:p>
            <a:r>
              <a:rPr lang="en-US" dirty="0"/>
              <a:t>DR. KAMALIKA CHAKRABORTY</a:t>
            </a:r>
          </a:p>
          <a:p>
            <a:r>
              <a:rPr lang="en-US" dirty="0"/>
              <a:t>ASSISTANT PROFESSOR (DEPARTMENT OF ECONOMICS)</a:t>
            </a:r>
          </a:p>
          <a:p>
            <a:r>
              <a:rPr lang="en-US" dirty="0"/>
              <a:t>KHATRA ADIBASI MAHAVIDYALAYA, BANKURA, WEST BENGAL</a:t>
            </a:r>
            <a:endParaRPr lang="en-IN" dirty="0"/>
          </a:p>
        </p:txBody>
      </p:sp>
      <p:pic>
        <p:nvPicPr>
          <p:cNvPr id="7" name="Picture 2" descr="Khatra Adibasi Mahavidyalaya, Bankura, Bankura, West Bengal, India, Group  ID:- Contact Address, Phone, EMail, Website, Courses Offered, Admission">
            <a:extLst>
              <a:ext uri="{FF2B5EF4-FFF2-40B4-BE49-F238E27FC236}">
                <a16:creationId xmlns:a16="http://schemas.microsoft.com/office/drawing/2014/main" id="{F422D13D-EA4E-39AF-39D5-448AF4D664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471" y="159166"/>
            <a:ext cx="2138469" cy="1423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449C6CB-B490-C587-5F56-22F7F846AC06}"/>
              </a:ext>
            </a:extLst>
          </p:cNvPr>
          <p:cNvSpPr txBox="1"/>
          <p:nvPr/>
        </p:nvSpPr>
        <p:spPr>
          <a:xfrm>
            <a:off x="4356243" y="3206746"/>
            <a:ext cx="3380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DATE OF LECTURE:  20/05/2020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DFA794-E099-DCF8-CA6E-1930F0A047E8}"/>
              </a:ext>
            </a:extLst>
          </p:cNvPr>
          <p:cNvSpPr txBox="1"/>
          <p:nvPr/>
        </p:nvSpPr>
        <p:spPr>
          <a:xfrm>
            <a:off x="3811713" y="1712112"/>
            <a:ext cx="69247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>
                <a:latin typeface="Arial" panose="020B0604020202020204" pitchFamily="34" charset="0"/>
                <a:cs typeface="Arial" panose="020B0604020202020204" pitchFamily="34" charset="0"/>
              </a:rPr>
              <a:t>COURSE: B.COM. (HONOURS)</a:t>
            </a:r>
          </a:p>
        </p:txBody>
      </p:sp>
    </p:spTree>
    <p:extLst>
      <p:ext uri="{BB962C8B-B14F-4D97-AF65-F5344CB8AC3E}">
        <p14:creationId xmlns:p14="http://schemas.microsoft.com/office/powerpoint/2010/main" val="3447767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E3CCA40-5934-C406-A49A-A1CBBE09DA6D}"/>
              </a:ext>
            </a:extLst>
          </p:cNvPr>
          <p:cNvSpPr txBox="1"/>
          <p:nvPr/>
        </p:nvSpPr>
        <p:spPr>
          <a:xfrm>
            <a:off x="2504324" y="539864"/>
            <a:ext cx="808833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2800" b="1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Baumol’s Sales Maximisation Hypothesis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EA13E8-5601-54AD-03D3-A676C22F053E}"/>
              </a:ext>
            </a:extLst>
          </p:cNvPr>
          <p:cNvSpPr txBox="1"/>
          <p:nvPr/>
        </p:nvSpPr>
        <p:spPr>
          <a:xfrm>
            <a:off x="205483" y="1362199"/>
            <a:ext cx="1151733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W.J. Baumol considers a model where the firm adopts an alter­native objective rather than profit </a:t>
            </a:r>
            <a:r>
              <a:rPr lang="en-US" b="0" i="0" dirty="0" err="1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maximisation</a:t>
            </a:r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—the </a:t>
            </a:r>
            <a:r>
              <a:rPr lang="en-US" b="0" i="0" dirty="0" err="1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maximisation</a:t>
            </a:r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 of the value of its sales (total revenue) subject to the constraint that the firm’s profits should not fall below a mini­mum acceptable level.</a:t>
            </a:r>
            <a:endParaRPr lang="en-I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1B6246-87DA-2709-5415-F25A2C9A447F}"/>
              </a:ext>
            </a:extLst>
          </p:cNvPr>
          <p:cNvSpPr txBox="1"/>
          <p:nvPr/>
        </p:nvSpPr>
        <p:spPr>
          <a:xfrm>
            <a:off x="318499" y="2631080"/>
            <a:ext cx="1140431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Now, total revenue is maximum where marginal revenue = 0, i.e., elasticity of demand = 1.</a:t>
            </a:r>
          </a:p>
          <a:p>
            <a:pPr algn="just"/>
            <a:endParaRPr lang="en-US" b="0" i="0" dirty="0">
              <a:solidFill>
                <a:srgbClr val="424142"/>
              </a:solidFill>
              <a:effectLst/>
              <a:latin typeface="Georgia" panose="02040502050405020303" pitchFamily="18" charset="0"/>
            </a:endParaRPr>
          </a:p>
          <a:p>
            <a:pPr algn="just"/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We know that if Ep &gt; 1 TR increases, if price falls and MR is positive. If Ep = 1 TR is constant whether price rises or falls and MR=0. Finally, if Ep &lt; 1 TR falls when price falls and MR is negative.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B8C984C-5266-14CB-885E-93337C7CD892}"/>
              </a:ext>
            </a:extLst>
          </p:cNvPr>
          <p:cNvSpPr txBox="1"/>
          <p:nvPr/>
        </p:nvSpPr>
        <p:spPr>
          <a:xfrm>
            <a:off x="398123" y="4429640"/>
            <a:ext cx="1132469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According to Baumol if at the revenue-</a:t>
            </a:r>
            <a:r>
              <a:rPr lang="en-US" b="0" i="0" dirty="0" err="1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maximising</a:t>
            </a:r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 output the firm earns enough or more than enough profits to keep its stockholders satisfied then it will want to produce the sales-</a:t>
            </a:r>
            <a:r>
              <a:rPr lang="en-US" b="0" i="0" dirty="0" err="1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maximising</a:t>
            </a:r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 quantity. But, if at this output profits are too low, the firm’s output must be changed to a level which satisfies the profit </a:t>
            </a:r>
            <a:r>
              <a:rPr lang="en-US" dirty="0">
                <a:solidFill>
                  <a:srgbClr val="424142"/>
                </a:solidFill>
                <a:latin typeface="Georgia" panose="02040502050405020303" pitchFamily="18" charset="0"/>
              </a:rPr>
              <a:t>re</a:t>
            </a:r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quirement, though it fails to </a:t>
            </a:r>
            <a:r>
              <a:rPr lang="en-US" b="0" i="0" dirty="0" err="1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maximise</a:t>
            </a:r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 sales.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66340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F205574-BA6E-00BF-CEB6-D3F9A619952F}"/>
              </a:ext>
            </a:extLst>
          </p:cNvPr>
          <p:cNvSpPr txBox="1"/>
          <p:nvPr/>
        </p:nvSpPr>
        <p:spPr>
          <a:xfrm>
            <a:off x="739739" y="626724"/>
            <a:ext cx="62174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b="1" dirty="0"/>
              <a:t>Assumptions of Baumol’s Sales Maximisation Hypothesis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360E0E-A674-47E3-D28C-5C03BCBC0042}"/>
              </a:ext>
            </a:extLst>
          </p:cNvPr>
          <p:cNvSpPr txBox="1"/>
          <p:nvPr/>
        </p:nvSpPr>
        <p:spPr>
          <a:xfrm>
            <a:off x="624155" y="1408231"/>
            <a:ext cx="1093427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 fontAlgn="base">
              <a:buAutoNum type="arabicPeriod"/>
            </a:pPr>
            <a:r>
              <a:rPr lang="en-US" b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There is a single period time horizon of the firm.</a:t>
            </a:r>
          </a:p>
          <a:p>
            <a:pPr algn="just" fontAlgn="base"/>
            <a:endParaRPr lang="en-US" b="0" dirty="0">
              <a:solidFill>
                <a:srgbClr val="424142"/>
              </a:solidFill>
              <a:effectLst/>
              <a:latin typeface="Georgia" panose="02040502050405020303" pitchFamily="18" charset="0"/>
            </a:endParaRPr>
          </a:p>
          <a:p>
            <a:pPr algn="just" fontAlgn="base"/>
            <a:r>
              <a:rPr lang="en-US" b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2. The firm aims at </a:t>
            </a:r>
            <a:r>
              <a:rPr lang="en-US" b="0" dirty="0" err="1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maximising</a:t>
            </a:r>
            <a:r>
              <a:rPr lang="en-US" b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 its total sales revenue in the long run subject to a profit constraint.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2F8230-3121-997B-297C-A8AC7F4176A8}"/>
              </a:ext>
            </a:extLst>
          </p:cNvPr>
          <p:cNvSpPr txBox="1"/>
          <p:nvPr/>
        </p:nvSpPr>
        <p:spPr>
          <a:xfrm>
            <a:off x="624155" y="2712958"/>
            <a:ext cx="1021508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en-US" b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3. The firm’s minimum profit constraint is set competitively in terms of the current market value of its shares.</a:t>
            </a:r>
          </a:p>
          <a:p>
            <a:pPr algn="just" fontAlgn="base"/>
            <a:endParaRPr lang="en-US" b="0" dirty="0">
              <a:solidFill>
                <a:srgbClr val="424142"/>
              </a:solidFill>
              <a:effectLst/>
              <a:latin typeface="Georgia" panose="02040502050405020303" pitchFamily="18" charset="0"/>
            </a:endParaRPr>
          </a:p>
          <a:p>
            <a:pPr algn="just" fontAlgn="base"/>
            <a:r>
              <a:rPr lang="en-US" b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4. The firm is oligopolistic whose cost curves are U-shaped and the demand curve is downward sloping. Its total cost and revenue curves are also of the conventional type.</a:t>
            </a:r>
          </a:p>
        </p:txBody>
      </p:sp>
    </p:spTree>
    <p:extLst>
      <p:ext uri="{BB962C8B-B14F-4D97-AF65-F5344CB8AC3E}">
        <p14:creationId xmlns:p14="http://schemas.microsoft.com/office/powerpoint/2010/main" val="1515628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6C6E63C-F18F-F857-BF38-592C5452EFE4}"/>
              </a:ext>
            </a:extLst>
          </p:cNvPr>
          <p:cNvSpPr txBox="1"/>
          <p:nvPr/>
        </p:nvSpPr>
        <p:spPr>
          <a:xfrm>
            <a:off x="572784" y="586298"/>
            <a:ext cx="109548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rgbClr val="424142"/>
                </a:solidFill>
                <a:latin typeface="Georgia" panose="02040502050405020303" pitchFamily="18" charset="0"/>
              </a:rPr>
              <a:t>In Baumol’s model </a:t>
            </a:r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two possible equilibria may emerge: one in which the profit con­straint does not stand as an effective barrier to sales </a:t>
            </a:r>
            <a:r>
              <a:rPr lang="en-US" b="0" i="0" dirty="0" err="1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maximisation</a:t>
            </a:r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, and one in which it does.</a:t>
            </a:r>
            <a:endParaRPr lang="en-IN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A615D3E-29FA-C728-497E-5B7ADDCF6E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247" y="1614877"/>
            <a:ext cx="5426370" cy="477868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498125C-002B-A242-520E-6DA43AD0E2BC}"/>
              </a:ext>
            </a:extLst>
          </p:cNvPr>
          <p:cNvSpPr txBox="1"/>
          <p:nvPr/>
        </p:nvSpPr>
        <p:spPr>
          <a:xfrm>
            <a:off x="5617395" y="1951672"/>
            <a:ext cx="609771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The profit and sales-</a:t>
            </a:r>
            <a:r>
              <a:rPr lang="en-US" b="0" i="0" dirty="0" err="1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maximising</a:t>
            </a:r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 outputs are, respectively, </a:t>
            </a:r>
            <a:r>
              <a:rPr lang="en-US" b="0" i="0" dirty="0" err="1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OQ</a:t>
            </a:r>
            <a:r>
              <a:rPr lang="en-US" b="0" i="0" baseline="-25000" dirty="0" err="1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p</a:t>
            </a:r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 and OQ</a:t>
            </a:r>
            <a:r>
              <a:rPr lang="en-US" b="0" i="0" baseline="-2500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s</a:t>
            </a:r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. Now if, for example, the minimum profit level to be maintained by the plant is OP</a:t>
            </a:r>
            <a:r>
              <a:rPr lang="en-US" b="0" i="0" baseline="-2500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1</a:t>
            </a:r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, then the sales-</a:t>
            </a:r>
            <a:r>
              <a:rPr lang="en-US" b="0" i="0" dirty="0" err="1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maximising</a:t>
            </a:r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 output OQ</a:t>
            </a:r>
            <a:r>
              <a:rPr lang="en-US" b="0" i="0" baseline="-2500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s </a:t>
            </a:r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will provide plenty of profit and that is the amount it will pay the sales maximiser to produce.</a:t>
            </a:r>
            <a:endParaRPr lang="en-IN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6676C82-3B93-FEE8-9709-ECC9B8CE9835}"/>
              </a:ext>
            </a:extLst>
          </p:cNvPr>
          <p:cNvSpPr txBox="1"/>
          <p:nvPr/>
        </p:nvSpPr>
        <p:spPr>
          <a:xfrm>
            <a:off x="5570306" y="4004217"/>
            <a:ext cx="609771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But, if the required profit binding on the producer is producer’s is OP</a:t>
            </a:r>
            <a:r>
              <a:rPr lang="en-US" b="0" i="0" baseline="-2500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2</a:t>
            </a:r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, out­put OQ</a:t>
            </a:r>
            <a:r>
              <a:rPr lang="en-US" b="0" i="0" baseline="-2500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s</a:t>
            </a:r>
            <a:r>
              <a:rPr lang="en-US" baseline="-25000" dirty="0">
                <a:solidFill>
                  <a:srgbClr val="424142"/>
                </a:solidFill>
                <a:latin typeface="Georgia" panose="02040502050405020303" pitchFamily="18" charset="0"/>
              </a:rPr>
              <a:t>  </a:t>
            </a:r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which yields insufficient profit</a:t>
            </a:r>
            <a:r>
              <a:rPr lang="en-US" dirty="0">
                <a:solidFill>
                  <a:srgbClr val="424142"/>
                </a:solidFill>
                <a:latin typeface="Georgia" panose="02040502050405020303" pitchFamily="18" charset="0"/>
              </a:rPr>
              <a:t> is not produced</a:t>
            </a:r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. Instead, his output will be reduced to the </a:t>
            </a:r>
            <a:r>
              <a:rPr lang="en-US" b="0" i="0" dirty="0" err="1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OQ</a:t>
            </a:r>
            <a:r>
              <a:rPr lang="en-US" b="0" i="0" baseline="-25000" dirty="0" err="1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c</a:t>
            </a:r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, level which is just compat­ible with the profit con­straint OP</a:t>
            </a:r>
            <a:r>
              <a:rPr lang="en-US" sz="1600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2</a:t>
            </a:r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55277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578A43C-12E7-7B32-CBF1-6477F9CC5711}"/>
              </a:ext>
            </a:extLst>
          </p:cNvPr>
          <p:cNvSpPr txBox="1"/>
          <p:nvPr/>
        </p:nvSpPr>
        <p:spPr>
          <a:xfrm>
            <a:off x="501721" y="684912"/>
            <a:ext cx="1118855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The profit-</a:t>
            </a:r>
            <a:r>
              <a:rPr lang="en-US" b="0" i="0" dirty="0" err="1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maximising</a:t>
            </a:r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 output, </a:t>
            </a:r>
            <a:r>
              <a:rPr lang="en-US" b="0" i="0" dirty="0" err="1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OQ</a:t>
            </a:r>
            <a:r>
              <a:rPr lang="en-US" b="0" i="0" baseline="-25000" dirty="0" err="1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p</a:t>
            </a:r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, will usually be smaller than the output level which yields either type of sales maximum, OQ</a:t>
            </a:r>
            <a:r>
              <a:rPr lang="en-US" b="0" i="0" baseline="-2500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s</a:t>
            </a:r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, or </a:t>
            </a:r>
            <a:r>
              <a:rPr lang="en-US" b="0" i="0" dirty="0" err="1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OQ</a:t>
            </a:r>
            <a:r>
              <a:rPr lang="en-US" b="0" i="0" baseline="-25000" dirty="0" err="1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c</a:t>
            </a:r>
            <a:r>
              <a:rPr lang="en-US" b="0" i="0" dirty="0">
                <a:solidFill>
                  <a:srgbClr val="424142"/>
                </a:solidFill>
                <a:effectLst/>
                <a:latin typeface="Georgia" panose="02040502050405020303" pitchFamily="18" charset="0"/>
              </a:rPr>
              <a:t>. And at the points of maximum profit marginal cost must equal marginal revenue. For mar­ginal cost is normally a positive number. Hence marginal revenue will also be positive when profits are at a maximum, i.e., a further increase in output will increase total sales (revenue). </a:t>
            </a:r>
            <a:endParaRPr lang="en-IN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65D56BC-8DBC-829A-5772-706A6FAFC9C4}"/>
              </a:ext>
            </a:extLst>
          </p:cNvPr>
          <p:cNvSpPr txBox="1"/>
          <p:nvPr/>
        </p:nvSpPr>
        <p:spPr>
          <a:xfrm>
            <a:off x="191785" y="3993325"/>
            <a:ext cx="1179473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dirty="0">
                <a:hlinkClick r:id="rId2"/>
              </a:rPr>
              <a:t>https://www.yourarticlelibrary.com/economics/baumols-sales-or-revenue-maximisation-theory-assumptions-explanation-and-criticisms/28983</a:t>
            </a:r>
            <a:endParaRPr lang="en-IN" dirty="0"/>
          </a:p>
          <a:p>
            <a:endParaRPr lang="en-IN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26B636D-90B0-1BAD-0559-D340AF61CD6A}"/>
              </a:ext>
            </a:extLst>
          </p:cNvPr>
          <p:cNvSpPr txBox="1"/>
          <p:nvPr/>
        </p:nvSpPr>
        <p:spPr>
          <a:xfrm>
            <a:off x="143839" y="4916655"/>
            <a:ext cx="111371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dirty="0">
                <a:hlinkClick r:id="rId3"/>
              </a:rPr>
              <a:t>https://www.economicsdiscussion.net/sales/baumols-sales-maximisation-hypothesis-firm-economics/25586#</a:t>
            </a:r>
            <a:endParaRPr lang="en-IN" dirty="0"/>
          </a:p>
          <a:p>
            <a:endParaRPr lang="en-IN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FC2E15A-F496-C804-D216-EE967C51E125}"/>
              </a:ext>
            </a:extLst>
          </p:cNvPr>
          <p:cNvSpPr txBox="1"/>
          <p:nvPr/>
        </p:nvSpPr>
        <p:spPr>
          <a:xfrm>
            <a:off x="277402" y="3429000"/>
            <a:ext cx="1230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3468180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CF4EDCC-8BD2-C4BE-A978-21CB65D957C7}"/>
              </a:ext>
            </a:extLst>
          </p:cNvPr>
          <p:cNvSpPr txBox="1"/>
          <p:nvPr/>
        </p:nvSpPr>
        <p:spPr>
          <a:xfrm>
            <a:off x="4582274" y="2722652"/>
            <a:ext cx="17220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b="1" i="1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057191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596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Georgia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Kamalika Chakraborty</dc:creator>
  <cp:lastModifiedBy>Kamalika Chakraborty</cp:lastModifiedBy>
  <cp:revision>4</cp:revision>
  <dcterms:created xsi:type="dcterms:W3CDTF">2023-07-10T03:28:47Z</dcterms:created>
  <dcterms:modified xsi:type="dcterms:W3CDTF">2023-07-10T04:13:08Z</dcterms:modified>
</cp:coreProperties>
</file>